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notesMasterIdLst>
    <p:notesMasterId r:id="rId12"/>
  </p:notesMasterIdLst>
  <p:sldIdLst>
    <p:sldId id="257" r:id="rId2"/>
    <p:sldId id="270" r:id="rId3"/>
    <p:sldId id="268" r:id="rId4"/>
    <p:sldId id="273" r:id="rId5"/>
    <p:sldId id="277" r:id="rId6"/>
    <p:sldId id="276" r:id="rId7"/>
    <p:sldId id="278" r:id="rId8"/>
    <p:sldId id="279" r:id="rId9"/>
    <p:sldId id="280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7FAB4C-C569-248D-F8B0-C300984CCF31}" v="25" dt="2023-02-07T19:13:08.832"/>
    <p1510:client id="{056C7997-44B7-9201-4991-09E4CAACCB5C}" v="12" dt="2022-11-17T18:36:25.599"/>
    <p1510:client id="{06CC8A72-CAE9-B867-61BF-2F705A0B100C}" v="84" dt="2022-11-16T02:16:54.585"/>
    <p1510:client id="{0C8E5A1F-2C89-1C1F-83A9-17251A1BD0A4}" v="5" dt="2023-03-09T15:33:34.003"/>
    <p1510:client id="{17FD7851-33C0-818E-AF7B-CD5766D4777A}" v="103" dt="2022-12-06T20:07:11.968"/>
    <p1510:client id="{19B8654D-EC76-09D2-3334-952CC1C3891A}" v="11" dt="2023-02-06T23:16:45.039"/>
    <p1510:client id="{1A7E6316-326A-64C7-0AF2-EFC360535FF6}" v="30" dt="2023-03-07T19:28:59.738"/>
    <p1510:client id="{1E54A492-D6B5-131B-D91A-3BFA829AB008}" v="42" dt="2023-03-07T18:16:35.274"/>
    <p1510:client id="{201FB839-F725-7F1F-996C-719168DEF6EF}" v="25" dt="2023-03-07T18:32:12.849"/>
    <p1510:client id="{27F028A8-9C61-B8A9-77FF-6AB3B043C096}" v="75" dt="2023-03-09T18:20:04.887"/>
    <p1510:client id="{2ED36F67-A0A8-7CEC-277D-FC262A1BB658}" v="931" dt="2023-03-07T03:02:17.193"/>
    <p1510:client id="{36383D9D-39FF-11E9-9BBE-76F899F58B39}" v="194" dt="2022-12-06T21:05:58.435"/>
    <p1510:client id="{3A82AE75-35C2-8EA7-BCEA-34FEE9EA7B7E}" v="71" dt="2022-11-17T19:17:37.403"/>
    <p1510:client id="{3C0D375D-1AE8-F09F-4FAC-41F6A1506CF4}" v="202" dt="2022-12-08T03:19:59.079"/>
    <p1510:client id="{4920C4D8-CD0A-0390-C669-4B4CACCB7B82}" v="189" dt="2023-02-06T02:17:37.067"/>
    <p1510:client id="{498BF404-55BF-B2D1-69B2-9CE7C8D1453C}" v="452" dt="2023-03-07T18:51:49.467"/>
    <p1510:client id="{4D20B0F0-53DE-6977-6CB6-6CFB2C8EE75D}" v="647" dt="2022-11-17T03:08:43.533"/>
    <p1510:client id="{64B666BF-12ED-E56C-93E8-FDF614870B34}" v="329" dt="2023-03-07T15:08:41.279"/>
    <p1510:client id="{64E97CB8-55ED-C547-C866-98784C7C4182}" v="235" dt="2023-03-09T15:32:02.953"/>
    <p1510:client id="{66821831-40AD-4FB1-A07C-84F606A49E8D}" v="200" dt="2022-11-15T20:02:45.565"/>
    <p1510:client id="{696B5FCF-2C37-910E-520D-D08E3E05FE51}" v="5" dt="2022-11-17T16:13:21.821"/>
    <p1510:client id="{6C63F91C-3F27-3C37-4266-08D9269A5A27}" v="1" dt="2023-03-07T19:13:02.751"/>
    <p1510:client id="{6FCBBBE0-AF10-A6D0-98CB-BD5692E8B0F5}" v="406" dt="2023-03-07T02:53:37.621"/>
    <p1510:client id="{72736675-2EF9-2062-A6BE-2DF6938B533F}" v="66" dt="2023-03-07T03:01:30.611"/>
    <p1510:client id="{73B50631-BCF5-8817-2D95-D18D30AE3ACF}" v="1394" dt="2022-11-16T01:29:27.420"/>
    <p1510:client id="{7DD47BFC-065E-D8B8-D4CA-067EBF52990D}" v="6" dt="2023-03-09T19:16:37.645"/>
    <p1510:client id="{7F17CD53-47CB-80AE-B5F8-68DF038EC092}" v="76" dt="2023-02-07T02:09:39.141"/>
    <p1510:client id="{830E580A-B7CC-77E7-457F-BCB9F09857A3}" v="37" dt="2022-12-08T03:07:44.812"/>
    <p1510:client id="{8A3649F3-6AD1-78A9-2F94-4D4865C689BA}" v="71" dt="2022-11-17T15:00:18.181"/>
    <p1510:client id="{9349056D-270A-4952-A557-7C31CE16AFAC}" v="63" dt="2023-02-07T18:44:26.126"/>
    <p1510:client id="{95774395-384E-FEDA-840E-3EEC45A489FA}" v="566" dt="2022-11-16T00:56:43.850"/>
    <p1510:client id="{99A190F3-D767-D614-C1C5-CA2231ED810D}" v="20" dt="2022-11-17T17:18:19.687"/>
    <p1510:client id="{AF46CE76-58CB-4A65-BCA0-A508CB290DD3}" v="313" dt="2023-02-05T19:59:26.687"/>
    <p1510:client id="{BAABBE54-459E-432C-36D8-E0CC794986F5}" v="114" dt="2023-02-07T02:08:02.868"/>
    <p1510:client id="{BAEBE3AE-05F1-64AF-C4E6-0EF68AFE2175}" v="226" dt="2022-12-06T21:01:47.097"/>
    <p1510:client id="{C8950319-FFBA-2B6E-4137-7AE7B0143E96}" v="1103" dt="2022-12-08T16:37:36.889"/>
    <p1510:client id="{C8D736FA-53CB-9287-FE9B-3F290616C09E}" v="145" dt="2022-11-16T00:58:11.951"/>
    <p1510:client id="{CF2C2AA5-03C5-11F2-7122-C49578233B2F}" v="19" dt="2022-12-08T20:17:28.433"/>
    <p1510:client id="{D0078455-0E77-750A-CF9F-5D39866EAFE2}" v="1496" dt="2023-03-07T02:54:54.516"/>
    <p1510:client id="{D08F9861-879F-52E0-B795-EFDB5A62F1B8}" v="2" dt="2023-03-07T19:13:17.335"/>
    <p1510:client id="{DD897EF7-CF14-EDCF-9EAC-EE2D12DE6851}" v="4" dt="2022-12-08T02:01:58.482"/>
    <p1510:client id="{DF95BD9D-EAD0-D80D-5D2F-48E2ECAE4C56}" v="286" dt="2022-12-08T18:41:06.060"/>
    <p1510:client id="{E65C7713-5DA7-4A7C-FE1F-A8DCD3B5C280}" v="56" dt="2022-12-08T19:13:35.075"/>
    <p1510:client id="{FE91D84B-FF8E-11B4-CA6A-7741FC4DAFDC}" v="341" dt="2022-12-06T20:16:11.6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993612-CA61-4D40-9C87-31DEE1AFBBD0}" type="datetimeFigureOut">
              <a:t>3/10/2023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E03F9D-F331-4DFD-BC7D-80D337C035F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438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9549D6DC-E1CB-4874-BF52-C3407230D20E}" type="datetime1">
              <a:rPr lang="en-US" smtClean="0"/>
              <a:t>3/10/2023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4469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t>3/10/2023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6439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t>3/10/2023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3800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t>3/10/2023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03535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t>3/10/2023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25637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t>3/10/2023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13282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t>3/10/2023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89390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t>3/10/2023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95151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t>3/10/2023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3924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t>3/10/2023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1627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t>3/10/2023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256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517C94-3B1E-4991-BED3-41F8B0158A00}" type="datetime1">
              <a:rPr lang="en-US" smtClean="0"/>
              <a:t>3/10/2023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35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DSV7HVkMJm4?feature=oembe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8">
            <a:extLst>
              <a:ext uri="{FF2B5EF4-FFF2-40B4-BE49-F238E27FC236}">
                <a16:creationId xmlns:a16="http://schemas.microsoft.com/office/drawing/2014/main" id="{A38827F1-3359-44F6-9009-43AE2B17F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"/>
            <a:ext cx="12192001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10">
            <a:extLst>
              <a:ext uri="{FF2B5EF4-FFF2-40B4-BE49-F238E27FC236}">
                <a16:creationId xmlns:a16="http://schemas.microsoft.com/office/drawing/2014/main" id="{17AFAD67-5350-4773-886F-D6DD7E66D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734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" descr="Colourful network cables">
            <a:extLst>
              <a:ext uri="{FF2B5EF4-FFF2-40B4-BE49-F238E27FC236}">
                <a16:creationId xmlns:a16="http://schemas.microsoft.com/office/drawing/2014/main" id="{C8B38983-419E-081C-9521-795D1173A9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-1" b="15522"/>
          <a:stretch/>
        </p:blipFill>
        <p:spPr>
          <a:xfrm>
            <a:off x="20" y="-1"/>
            <a:ext cx="12189789" cy="6873457"/>
          </a:xfrm>
          <a:prstGeom prst="rect">
            <a:avLst/>
          </a:prstGeom>
          <a:ln w="12700">
            <a:noFill/>
          </a:ln>
        </p:spPr>
      </p:pic>
      <p:grpSp>
        <p:nvGrpSpPr>
          <p:cNvPr id="32" name="Group 12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"/>
            <a:ext cx="12192000" cy="6857996"/>
            <a:chOff x="572" y="-1"/>
            <a:chExt cx="12192000" cy="6857996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248" y="3429000"/>
            <a:ext cx="7151357" cy="2387600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Low</a:t>
            </a:r>
            <a:r>
              <a:rPr lang="en-US">
                <a:solidFill>
                  <a:srgbClr val="FFFFFF"/>
                </a:solidFill>
                <a:latin typeface="Calibri"/>
                <a:cs typeface="Calibri Light"/>
              </a:rPr>
              <a:t>-</a:t>
            </a:r>
            <a:r>
              <a:rPr lang="en-US">
                <a:solidFill>
                  <a:srgbClr val="FFFFFF"/>
                </a:solidFill>
                <a:cs typeface="Calibri Light"/>
              </a:rPr>
              <a:t>Cost Optical Communications System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1248" y="1040986"/>
            <a:ext cx="7151357" cy="2272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"/>
              </a:rPr>
              <a:t>By: Team 3 (Jarrod Siglin, Cameron Martinez, Sean Huber, Matthew Simms, Dylan Koch, </a:t>
            </a:r>
            <a:r>
              <a:rPr lang="en-US">
                <a:ea typeface="+mn-lt"/>
                <a:cs typeface="+mn-lt"/>
              </a:rPr>
              <a:t>Dominic Steiner</a:t>
            </a:r>
            <a:r>
              <a:rPr lang="en-US">
                <a:solidFill>
                  <a:srgbClr val="FFFFFF"/>
                </a:solidFill>
                <a:cs typeface="Calibri"/>
              </a:rPr>
              <a:t>)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21BE08-AAC4-42DA-77CC-211C1D89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b="1" dirty="0" smtClean="0"/>
              <a:t>1</a:t>
            </a:fld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41131346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5E07BDE-E927-4175-820B-81F985407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9103D9E-236B-4AD2-A27C-BF2007A2D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6701FBB-07FC-4733-9104-D2EF1D685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0024222-CC64-47B0-A4BF-B40233E43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8B03883-6F44-4FEE-BFBE-4D73F19E7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Graphic 33">
              <a:extLst>
                <a:ext uri="{FF2B5EF4-FFF2-40B4-BE49-F238E27FC236}">
                  <a16:creationId xmlns:a16="http://schemas.microsoft.com/office/drawing/2014/main" id="{5A26ABB5-559E-45EC-8DBC-364F029DD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Graphic 33">
              <a:extLst>
                <a:ext uri="{FF2B5EF4-FFF2-40B4-BE49-F238E27FC236}">
                  <a16:creationId xmlns:a16="http://schemas.microsoft.com/office/drawing/2014/main" id="{339DC07F-79A6-42D3-BDD6-5A262FFC5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51B63EEE-B5E3-42ED-90DF-2948123C70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667" y="4738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0DC7BE8-B819-4865-ACAD-6EE9C9721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D4E431C-C1D8-4876-B98F-A5B555E10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44208C3-6917-46CA-ADEA-1F173BB86D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9308417-9765-415C-9CD2-34554792F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4F37C25D-FEAA-4C0D-B5F5-CB3AA0914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88D0890-1EB5-4BFA-99C0-AE7CD3662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Graphic 33">
              <a:extLst>
                <a:ext uri="{FF2B5EF4-FFF2-40B4-BE49-F238E27FC236}">
                  <a16:creationId xmlns:a16="http://schemas.microsoft.com/office/drawing/2014/main" id="{E1483275-1175-404A-97BC-3EEFFA5E7C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Graphic 33">
              <a:extLst>
                <a:ext uri="{FF2B5EF4-FFF2-40B4-BE49-F238E27FC236}">
                  <a16:creationId xmlns:a16="http://schemas.microsoft.com/office/drawing/2014/main" id="{60689BAD-19EB-4F4A-A065-9EB311882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374DFFB-838C-C7B6-0B3A-C485D7CF8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153" y="1289050"/>
            <a:ext cx="8128676" cy="25385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31327-1E1D-CED9-A83F-01407A462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153" y="3905251"/>
            <a:ext cx="8128676" cy="17335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/>
              <a:t>Ask away!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59717-478F-71F4-009C-316338FD9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467" y="3246434"/>
            <a:ext cx="62853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/>
              <a:t>9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2765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59AD101-BC08-433A-AD99-409B66C2D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788242-4E16-4277-AC99-8601B722B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1F95DE-E4C1-4F3E-BC57-21767BFE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467" y="1464508"/>
            <a:ext cx="4137102" cy="2060263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System Architecture and Design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E5E049A-4A23-44CB-B5ED-030BD25A1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67689" y="-6437"/>
            <a:ext cx="6399627" cy="6864437"/>
            <a:chOff x="5167689" y="-6437"/>
            <a:chExt cx="6399627" cy="686443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3B47A15-9292-4357-AA25-E187AC166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67689" y="0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266E215-42AC-4D6A-A37F-B0C2E2FB9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C49225-8670-4B30-BEA8-3CDE3C6DD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67689" y="581337"/>
              <a:ext cx="6399627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2D652B-23A7-429E-A3E1-62ABA17B8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67689" y="6276734"/>
              <a:ext cx="6399627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64F55F8-5EFF-4E16-95C1-83B24DDE8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67689" y="3389697"/>
              <a:ext cx="6399627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4" descr="Diagram&#10;&#10;Description automatically generated">
            <a:extLst>
              <a:ext uri="{FF2B5EF4-FFF2-40B4-BE49-F238E27FC236}">
                <a16:creationId xmlns:a16="http://schemas.microsoft.com/office/drawing/2014/main" id="{E76206F9-6DA4-A107-9560-C46846950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205" y="3207677"/>
            <a:ext cx="5544004" cy="3058725"/>
          </a:xfrm>
          <a:prstGeom prst="rect">
            <a:avLst/>
          </a:prstGeom>
        </p:spPr>
      </p:pic>
      <p:pic>
        <p:nvPicPr>
          <p:cNvPr id="6" name="Picture 4" descr="Diagram&#10;&#10;Description automatically generated">
            <a:extLst>
              <a:ext uri="{FF2B5EF4-FFF2-40B4-BE49-F238E27FC236}">
                <a16:creationId xmlns:a16="http://schemas.microsoft.com/office/drawing/2014/main" id="{55010166-5E2B-1E38-60CF-97523DFEC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202" y="1008316"/>
            <a:ext cx="6306004" cy="148376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6C17B0-0E79-4B5A-3EDB-731BCEDDA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467" y="3246434"/>
            <a:ext cx="62853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1156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59AD101-BC08-433A-AD99-409B66C2D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788242-4E16-4277-AC99-8601B722B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B23FF5-6081-81CF-DDB3-B0FCA37C7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9841"/>
            <a:ext cx="5490073" cy="760072"/>
          </a:xfrm>
        </p:spPr>
        <p:txBody>
          <a:bodyPr anchor="b">
            <a:normAutofit fontScale="90000"/>
          </a:bodyPr>
          <a:lstStyle/>
          <a:p>
            <a:r>
              <a:rPr lang="en-US"/>
              <a:t>Software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9AFBA9-C063-C8A0-C8FE-90AEF0CBF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310" y="965109"/>
            <a:ext cx="3589777" cy="529940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spcBef>
                <a:spcPts val="700"/>
              </a:spcBef>
              <a:buNone/>
            </a:pPr>
            <a:r>
              <a:rPr lang="en-US" sz="1900"/>
              <a:t>Goals:</a:t>
            </a:r>
            <a:endParaRPr lang="en-US"/>
          </a:p>
          <a:p>
            <a:pPr marL="342900" indent="-342900">
              <a:spcBef>
                <a:spcPts val="700"/>
              </a:spcBef>
            </a:pPr>
            <a:r>
              <a:rPr lang="en-US" sz="1900"/>
              <a:t>Display the images on a flask local webpage</a:t>
            </a:r>
          </a:p>
          <a:p>
            <a:pPr marL="342900" indent="-342900">
              <a:spcBef>
                <a:spcPts val="700"/>
              </a:spcBef>
            </a:pPr>
            <a:r>
              <a:rPr lang="en-US" sz="1900"/>
              <a:t>Improve input through multiple possesses</a:t>
            </a:r>
          </a:p>
          <a:p>
            <a:pPr marL="342900" indent="-342900">
              <a:spcBef>
                <a:spcPts val="700"/>
              </a:spcBef>
            </a:pPr>
            <a:endParaRPr lang="en-US" sz="1900"/>
          </a:p>
          <a:p>
            <a:pPr marL="342900" indent="-342900">
              <a:spcBef>
                <a:spcPts val="700"/>
              </a:spcBef>
            </a:pPr>
            <a:endParaRPr lang="en-US" sz="1900"/>
          </a:p>
          <a:p>
            <a:pPr marL="0" indent="0">
              <a:spcBef>
                <a:spcPts val="700"/>
              </a:spcBef>
              <a:buNone/>
            </a:pPr>
            <a:endParaRPr lang="en-US" sz="1900"/>
          </a:p>
          <a:p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3C7C3B1-A762-4683-8DC0-FDE202C7D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3816" y="-6437"/>
            <a:ext cx="4133500" cy="6864437"/>
            <a:chOff x="7433816" y="-6437"/>
            <a:chExt cx="4133500" cy="686443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19ED225-F3C7-4528-920C-245DFBA2E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433816" y="0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4990343-EA5D-4B3B-8816-6084C5BE8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6B7FCFF-F925-4BD3-9747-281D76020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434228" y="581337"/>
              <a:ext cx="4133088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256022A-471C-402E-8FB7-07349DE5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434228" y="6276734"/>
              <a:ext cx="4133088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DC73E1-D159-9B66-84DB-1D651BA35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467" y="3246434"/>
            <a:ext cx="628533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/>
              <a:t>3</a:t>
            </a:r>
          </a:p>
        </p:txBody>
      </p:sp>
      <p:pic>
        <p:nvPicPr>
          <p:cNvPr id="3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B63BA20-6D19-AA66-ECDD-A56C3657B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8489" y="374414"/>
            <a:ext cx="2753687" cy="6137391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A2E3E066-35DE-80C2-944E-C4B3420D3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439" y="796369"/>
            <a:ext cx="4888088" cy="538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648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AD8C5-ACE2-3291-6820-695DDC16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Timeline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AB8FA-1396-CC6A-74AB-10D08D96E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b="1"/>
              <a:t>4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1493283-EC11-1691-61A6-E7AC95509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0865"/>
            <a:ext cx="10515600" cy="3980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900">
                <a:ea typeface="+mn-lt"/>
                <a:cs typeface="+mn-lt"/>
              </a:rPr>
              <a:t>Planned Sprint 5</a:t>
            </a:r>
          </a:p>
          <a:p>
            <a:pPr marL="971550" lvl="1" indent="-285750">
              <a:buFont typeface="Arial"/>
              <a:buChar char="•"/>
            </a:pPr>
            <a:r>
              <a:rPr lang="en-US" sz="1900">
                <a:ea typeface="+mn-lt"/>
                <a:cs typeface="+mn-lt"/>
              </a:rPr>
              <a:t>Complete modulation with Raspberry Pi's</a:t>
            </a:r>
          </a:p>
          <a:p>
            <a:pPr marL="971550" lvl="1" indent="-285750">
              <a:buFont typeface="Arial"/>
              <a:buChar char="•"/>
            </a:pPr>
            <a:r>
              <a:rPr lang="en-US" sz="1900">
                <a:ea typeface="+mn-lt"/>
                <a:cs typeface="+mn-lt"/>
              </a:rPr>
              <a:t>Integrate camera to transmitter and a visual display to receiver. </a:t>
            </a:r>
            <a:endParaRPr lang="en-US"/>
          </a:p>
          <a:p>
            <a:pPr marL="971550" lvl="1" indent="-285750">
              <a:buFont typeface="Arial"/>
              <a:buChar char="•"/>
            </a:pPr>
            <a:r>
              <a:rPr lang="en-US" sz="1900">
                <a:ea typeface="+mn-lt"/>
                <a:cs typeface="+mn-lt"/>
              </a:rPr>
              <a:t>Design and create power sub-systems for system.</a:t>
            </a:r>
          </a:p>
          <a:p>
            <a:pPr lvl="1" indent="0">
              <a:buNone/>
            </a:pPr>
            <a:endParaRPr lang="en-US" sz="1900">
              <a:ea typeface="+mn-lt"/>
              <a:cs typeface="+mn-lt"/>
            </a:endParaRPr>
          </a:p>
          <a:p>
            <a:pPr marL="457200" indent="-457200">
              <a:buNone/>
            </a:pPr>
            <a:r>
              <a:rPr lang="en-US" sz="1900">
                <a:ea typeface="+mn-lt"/>
                <a:cs typeface="+mn-lt"/>
              </a:rPr>
              <a:t>Actual Sprint 5: </a:t>
            </a:r>
          </a:p>
          <a:p>
            <a:pPr marL="971550" lvl="1" indent="-285750">
              <a:buFont typeface="Arial,Sans-Serif"/>
              <a:buChar char="•"/>
            </a:pPr>
            <a:r>
              <a:rPr lang="en-US" sz="1900">
                <a:ea typeface="+mn-lt"/>
                <a:cs typeface="+mn-lt"/>
              </a:rPr>
              <a:t>Completed modulation with Rasp Pi</a:t>
            </a:r>
          </a:p>
          <a:p>
            <a:pPr marL="971550" lvl="1" indent="-285750">
              <a:buFont typeface="Arial,Sans-Serif"/>
              <a:buChar char="•"/>
            </a:pPr>
            <a:r>
              <a:rPr lang="en-US" sz="1900">
                <a:ea typeface="+mn-lt"/>
                <a:cs typeface="+mn-lt"/>
              </a:rPr>
              <a:t>Designed and simulated power sub-system.</a:t>
            </a:r>
          </a:p>
          <a:p>
            <a:pPr marL="971550" lvl="1" indent="-285750">
              <a:buFont typeface="Arial,Sans-Serif"/>
              <a:buChar char="•"/>
            </a:pPr>
            <a:r>
              <a:rPr lang="en-US" sz="1900"/>
              <a:t>Frequency tested driver's ability to send a square wave signal.</a:t>
            </a:r>
          </a:p>
          <a:p>
            <a:pPr marL="971550" lvl="1" indent="-285750">
              <a:buFont typeface="Arial,Sans-Serif"/>
              <a:buChar char="•"/>
            </a:pPr>
            <a:r>
              <a:rPr lang="en-US" sz="1900">
                <a:ea typeface="+mn-lt"/>
                <a:cs typeface="+mn-lt"/>
              </a:rPr>
              <a:t>Tested Rasp Pi capabilities</a:t>
            </a:r>
          </a:p>
          <a:p>
            <a:pPr marL="971550" lvl="1" indent="-285750">
              <a:buFont typeface="Arial"/>
              <a:buChar char="•"/>
            </a:pPr>
            <a:endParaRPr lang="en-US" sz="19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09972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AD8C5-ACE2-3291-6820-695DDC168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Timeline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AB8FA-1396-CC6A-74AB-10D08D96E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b="1"/>
              <a:t>5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1493283-EC11-1691-61A6-E7AC95509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0865"/>
            <a:ext cx="10515600" cy="3980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900">
                <a:ea typeface="+mn-lt"/>
                <a:cs typeface="+mn-lt"/>
              </a:rPr>
              <a:t>Planned Sprint 6: </a:t>
            </a:r>
            <a:endParaRPr lang="en-US"/>
          </a:p>
          <a:p>
            <a:pPr marL="971550" lvl="1" indent="-285750">
              <a:buFont typeface="Arial"/>
              <a:buChar char="•"/>
            </a:pPr>
            <a:r>
              <a:rPr lang="en-US" sz="1900">
                <a:ea typeface="+mn-lt"/>
                <a:cs typeface="+mn-lt"/>
              </a:rPr>
              <a:t>Integrate camera to transmitter and a visual display to receiver. </a:t>
            </a:r>
            <a:endParaRPr lang="en-US"/>
          </a:p>
          <a:p>
            <a:pPr marL="971550" lvl="1" indent="-285750">
              <a:buFont typeface="Arial"/>
              <a:buChar char="•"/>
            </a:pPr>
            <a:r>
              <a:rPr lang="en-US" sz="1900">
                <a:ea typeface="+mn-lt"/>
                <a:cs typeface="+mn-lt"/>
              </a:rPr>
              <a:t>Implement power sub-system.</a:t>
            </a:r>
          </a:p>
          <a:p>
            <a:pPr marL="971550" lvl="1" indent="-285750">
              <a:buFont typeface="Arial"/>
              <a:buChar char="•"/>
            </a:pPr>
            <a:r>
              <a:rPr lang="en-US" sz="1900">
                <a:ea typeface="+mn-lt"/>
                <a:cs typeface="+mn-lt"/>
              </a:rPr>
              <a:t>Use Rasp Pi to modulate driver signal.</a:t>
            </a:r>
          </a:p>
          <a:p>
            <a:pPr marL="971550" lvl="1" indent="-285750">
              <a:buFont typeface="Arial"/>
              <a:buChar char="•"/>
            </a:pPr>
            <a:r>
              <a:rPr lang="en-US" sz="1900">
                <a:ea typeface="+mn-lt"/>
                <a:cs typeface="+mn-lt"/>
              </a:rPr>
              <a:t>Create and define resource guide for future users.</a:t>
            </a:r>
          </a:p>
        </p:txBody>
      </p:sp>
    </p:spTree>
    <p:extLst>
      <p:ext uri="{BB962C8B-B14F-4D97-AF65-F5344CB8AC3E}">
        <p14:creationId xmlns:p14="http://schemas.microsoft.com/office/powerpoint/2010/main" val="3650545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6C9734-5E15-20AD-928F-EB59593E2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b="1"/>
              <a:t>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18B135-E7E1-ECF9-C3DA-F1405F64E271}"/>
              </a:ext>
            </a:extLst>
          </p:cNvPr>
          <p:cNvSpPr txBox="1"/>
          <p:nvPr/>
        </p:nvSpPr>
        <p:spPr>
          <a:xfrm>
            <a:off x="7114048" y="3247714"/>
            <a:ext cx="4589006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solidFill>
                  <a:srgbClr val="178CD5"/>
                </a:solidFill>
              </a:rPr>
              <a:t>Sprint 5: </a:t>
            </a:r>
            <a:r>
              <a:rPr lang="en-US" sz="2000" err="1">
                <a:solidFill>
                  <a:srgbClr val="178CD5"/>
                </a:solidFill>
              </a:rPr>
              <a:t>RasPi</a:t>
            </a:r>
            <a:r>
              <a:rPr lang="en-US" sz="2000">
                <a:solidFill>
                  <a:srgbClr val="178CD5"/>
                </a:solidFill>
              </a:rPr>
              <a:t> voltage scaler circuit design and simulation.</a:t>
            </a:r>
          </a:p>
          <a:p>
            <a:pPr algn="ctr"/>
            <a:endParaRPr lang="en-US" sz="2000">
              <a:solidFill>
                <a:srgbClr val="178CD5"/>
              </a:solidFill>
            </a:endParaRPr>
          </a:p>
          <a:p>
            <a:pPr algn="ctr"/>
            <a:endParaRPr lang="en-US" sz="2000">
              <a:solidFill>
                <a:srgbClr val="178CD5"/>
              </a:solidFill>
            </a:endParaRPr>
          </a:p>
          <a:p>
            <a:pPr algn="ctr"/>
            <a:endParaRPr lang="en-US" sz="2000">
              <a:solidFill>
                <a:srgbClr val="178CD5"/>
              </a:solidFill>
            </a:endParaRPr>
          </a:p>
          <a:p>
            <a:pPr algn="ctr"/>
            <a:endParaRPr lang="en-US" sz="2000">
              <a:solidFill>
                <a:srgbClr val="178CD5"/>
              </a:solidFill>
            </a:endParaRPr>
          </a:p>
          <a:p>
            <a:pPr algn="ctr"/>
            <a:endParaRPr lang="en-US" sz="2000">
              <a:solidFill>
                <a:srgbClr val="178CD5"/>
              </a:solidFill>
            </a:endParaRPr>
          </a:p>
          <a:p>
            <a:pPr algn="ctr"/>
            <a:endParaRPr lang="en-US" sz="2000">
              <a:solidFill>
                <a:srgbClr val="178CD5"/>
              </a:solidFill>
            </a:endParaRPr>
          </a:p>
        </p:txBody>
      </p:sp>
      <p:pic>
        <p:nvPicPr>
          <p:cNvPr id="7" name="Picture 7" descr="A picture containing various&#10;&#10;Description automatically generated">
            <a:extLst>
              <a:ext uri="{FF2B5EF4-FFF2-40B4-BE49-F238E27FC236}">
                <a16:creationId xmlns:a16="http://schemas.microsoft.com/office/drawing/2014/main" id="{3C405A63-C901-2908-CBF0-2AA28FA31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69" y="466891"/>
            <a:ext cx="6117731" cy="3141931"/>
          </a:xfrm>
          <a:prstGeom prst="rect">
            <a:avLst/>
          </a:prstGeom>
        </p:spPr>
      </p:pic>
      <p:pic>
        <p:nvPicPr>
          <p:cNvPr id="3" name="Picture 5" descr="Chart&#10;&#10;Description automatically generated">
            <a:extLst>
              <a:ext uri="{FF2B5EF4-FFF2-40B4-BE49-F238E27FC236}">
                <a16:creationId xmlns:a16="http://schemas.microsoft.com/office/drawing/2014/main" id="{79686CC8-39A3-EF77-2351-18DD22DC5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269" y="3740159"/>
            <a:ext cx="5487395" cy="297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262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3BD5D2-5C4A-38FF-160F-983A7AE31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b="1"/>
              <a:t>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254DF8-1C88-D106-09AE-5BC01E8BD481}"/>
              </a:ext>
            </a:extLst>
          </p:cNvPr>
          <p:cNvSpPr txBox="1"/>
          <p:nvPr/>
        </p:nvSpPr>
        <p:spPr>
          <a:xfrm>
            <a:off x="6092654" y="1818431"/>
            <a:ext cx="458900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 sz="2000">
              <a:solidFill>
                <a:srgbClr val="178CD5"/>
              </a:solidFill>
            </a:endParaRPr>
          </a:p>
        </p:txBody>
      </p:sp>
      <p:pic>
        <p:nvPicPr>
          <p:cNvPr id="8" name="Picture 8" descr="A picture containing text, monitor, indoor, black&#10;&#10;Description automatically generated">
            <a:extLst>
              <a:ext uri="{FF2B5EF4-FFF2-40B4-BE49-F238E27FC236}">
                <a16:creationId xmlns:a16="http://schemas.microsoft.com/office/drawing/2014/main" id="{7A3B7C93-0FAA-965C-A512-648EF3878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2400300"/>
            <a:ext cx="2743200" cy="2057400"/>
          </a:xfrm>
          <a:prstGeom prst="rect">
            <a:avLst/>
          </a:prstGeom>
        </p:spPr>
      </p:pic>
      <p:pic>
        <p:nvPicPr>
          <p:cNvPr id="9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F42F8833-9CE0-CED1-9A4E-FFCEA431E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4047" y="2078317"/>
            <a:ext cx="2509122" cy="3343836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B1CB8055-85F7-B2D0-1E3F-F0EE89A60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831" y="2455084"/>
            <a:ext cx="2743200" cy="2057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01ED42-6A84-5958-484D-DDBA86F63EAD}"/>
              </a:ext>
            </a:extLst>
          </p:cNvPr>
          <p:cNvSpPr txBox="1"/>
          <p:nvPr/>
        </p:nvSpPr>
        <p:spPr>
          <a:xfrm>
            <a:off x="1228842" y="1893240"/>
            <a:ext cx="25717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u="sng"/>
              <a:t>1 kHz Square Wave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0A87FF-469C-2C06-33A7-18182FA01D7E}"/>
              </a:ext>
            </a:extLst>
          </p:cNvPr>
          <p:cNvSpPr txBox="1"/>
          <p:nvPr/>
        </p:nvSpPr>
        <p:spPr>
          <a:xfrm>
            <a:off x="4813064" y="1817981"/>
            <a:ext cx="25717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u="sng"/>
              <a:t>5 kHz Square Wave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973D27-AE88-4DE3-5F68-AA09275ECE85}"/>
              </a:ext>
            </a:extLst>
          </p:cNvPr>
          <p:cNvSpPr txBox="1"/>
          <p:nvPr/>
        </p:nvSpPr>
        <p:spPr>
          <a:xfrm>
            <a:off x="8559978" y="1589435"/>
            <a:ext cx="25717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u="sng"/>
              <a:t>10 kHz Square Wave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42BEC2-EE84-E966-5F24-107E64D0D974}"/>
              </a:ext>
            </a:extLst>
          </p:cNvPr>
          <p:cNvSpPr txBox="1"/>
          <p:nvPr/>
        </p:nvSpPr>
        <p:spPr>
          <a:xfrm>
            <a:off x="3097804" y="632510"/>
            <a:ext cx="794497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/>
              <a:t>Laser Driver Square Wave Modulation</a:t>
            </a:r>
          </a:p>
        </p:txBody>
      </p:sp>
    </p:spTree>
    <p:extLst>
      <p:ext uri="{BB962C8B-B14F-4D97-AF65-F5344CB8AC3E}">
        <p14:creationId xmlns:p14="http://schemas.microsoft.com/office/powerpoint/2010/main" val="3222725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DA98F4-0AEE-000B-AFF2-971F54BD8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b="1" dirty="0" smtClean="0"/>
              <a:t>8</a:t>
            </a:fld>
            <a:endParaRPr lang="en-US" b="1"/>
          </a:p>
        </p:txBody>
      </p:sp>
      <p:pic>
        <p:nvPicPr>
          <p:cNvPr id="3" name="Online Media 2" title="System Setup and Driver Modulation 0.7x Speed">
            <a:hlinkClick r:id="" action="ppaction://media"/>
            <a:extLst>
              <a:ext uri="{FF2B5EF4-FFF2-40B4-BE49-F238E27FC236}">
                <a16:creationId xmlns:a16="http://schemas.microsoft.com/office/drawing/2014/main" id="{ED558850-4A37-8377-AC77-E6B3363926B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175372" y="1795057"/>
            <a:ext cx="10025528" cy="43934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6AEAA1-0859-0AA6-2490-E3B8EAC2A3CF}"/>
              </a:ext>
            </a:extLst>
          </p:cNvPr>
          <p:cNvSpPr txBox="1"/>
          <p:nvPr/>
        </p:nvSpPr>
        <p:spPr>
          <a:xfrm>
            <a:off x="2898588" y="805577"/>
            <a:ext cx="639880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/>
              <a:t>System Setup and Driver Modulation</a:t>
            </a:r>
          </a:p>
        </p:txBody>
      </p:sp>
    </p:spTree>
    <p:extLst>
      <p:ext uri="{BB962C8B-B14F-4D97-AF65-F5344CB8AC3E}">
        <p14:creationId xmlns:p14="http://schemas.microsoft.com/office/powerpoint/2010/main" val="3564332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F10C978-51B5-420C-9A05-C8F194EAC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" y="-597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8D34D1C-4E49-4D32-96F1-E49CEBBF8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EDBC9C2-2A39-44A2-9D95-D1DE9E2B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0"/>
            <a:ext cx="12192000" cy="6857912"/>
            <a:chOff x="572" y="0"/>
            <a:chExt cx="12192000" cy="685791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93379BC-3088-4AE8-8EF7-59370D7EB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41DE74C-25AE-4959-99D5-0A77F1DFC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D9235EF-4E81-496D-ADA8-13EED901E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7241A77-6415-454C-B86E-F42A28026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46AEAA1-0859-0AA6-2490-E3B8EAC2A3CF}"/>
              </a:ext>
            </a:extLst>
          </p:cNvPr>
          <p:cNvSpPr txBox="1"/>
          <p:nvPr/>
        </p:nvSpPr>
        <p:spPr>
          <a:xfrm>
            <a:off x="803237" y="1013169"/>
            <a:ext cx="5256830" cy="456065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endParaRPr lang="en-US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571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LD2.5CHA 2.5 A / 30 V Laser Diode Driver</a:t>
            </a:r>
          </a:p>
          <a:p>
            <a:pPr marL="571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Control Electronics: +5 V</a:t>
            </a:r>
          </a:p>
          <a:p>
            <a:pPr marL="571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Laser Supply: +5 to +30 V</a:t>
            </a:r>
          </a:p>
          <a:p>
            <a:pPr marL="571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Compliance Voltage: 3 V with 5 VDC power supply; 28 V with 30 VDC power supply</a:t>
            </a:r>
          </a:p>
          <a:p>
            <a:pPr marL="571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Maximum Output Current: 2.5 A</a:t>
            </a:r>
          </a:p>
          <a:p>
            <a:pPr marL="571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3dB Modulation Bandwidth: 1 MHz</a:t>
            </a:r>
          </a:p>
          <a:p>
            <a:pPr marL="571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Package size: 1.125″ x 2.1″ x 4.5″ (28.6 x 53.3 x 114.3 mm)</a:t>
            </a:r>
          </a:p>
          <a:p>
            <a:pPr marL="571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32B0B7D-C67A-4103-B2F0-ACE40BD5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091410" y="574154"/>
            <a:ext cx="4590" cy="5693884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5">
            <a:extLst>
              <a:ext uri="{FF2B5EF4-FFF2-40B4-BE49-F238E27FC236}">
                <a16:creationId xmlns:a16="http://schemas.microsoft.com/office/drawing/2014/main" id="{607F1ADC-BC19-7B9F-94BB-93FEB3B21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5260" y="1016317"/>
            <a:ext cx="4824168" cy="482416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DA98F4-0AEE-000B-AFF2-971F54BD8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467" y="3246434"/>
            <a:ext cx="62853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73BAE12-D270-459D-897B-6833652BB167}" type="slidenum">
              <a:rPr lang="en-US" b="1" dirty="0" smtClean="0"/>
              <a:pPr>
                <a:spcAft>
                  <a:spcPts val="600"/>
                </a:spcAft>
              </a:pPr>
              <a:t>9</a:t>
            </a:fld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148627393"/>
      </p:ext>
    </p:extLst>
  </p:cSld>
  <p:clrMapOvr>
    <a:masterClrMapping/>
  </p:clrMapOvr>
</p:sld>
</file>

<file path=ppt/theme/theme1.xml><?xml version="1.0" encoding="utf-8"?>
<a:theme xmlns:a="http://schemas.openxmlformats.org/drawingml/2006/main" name="ArchVTI">
  <a:themeElements>
    <a:clrScheme name="AnalogousFromRegularSeed_2SEEDS">
      <a:dk1>
        <a:srgbClr val="000000"/>
      </a:dk1>
      <a:lt1>
        <a:srgbClr val="FFFFFF"/>
      </a:lt1>
      <a:dk2>
        <a:srgbClr val="243441"/>
      </a:dk2>
      <a:lt2>
        <a:srgbClr val="E2E8E7"/>
      </a:lt2>
      <a:accent1>
        <a:srgbClr val="D51730"/>
      </a:accent1>
      <a:accent2>
        <a:srgbClr val="E72991"/>
      </a:accent2>
      <a:accent3>
        <a:srgbClr val="E75F29"/>
      </a:accent3>
      <a:accent4>
        <a:srgbClr val="14B96F"/>
      </a:accent4>
      <a:accent5>
        <a:srgbClr val="20B6B1"/>
      </a:accent5>
      <a:accent6>
        <a:srgbClr val="178CD5"/>
      </a:accent6>
      <a:hlink>
        <a:srgbClr val="309285"/>
      </a:hlink>
      <a:folHlink>
        <a:srgbClr val="7F7F7F"/>
      </a:folHlink>
    </a:clrScheme>
    <a:fontScheme name="Custom 16">
      <a:majorFont>
        <a:latin typeface="Footlight MT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VTI" id="{23FE938F-4DF0-4C94-8546-C2AC6D26660D}" vid="{62E62DA1-385F-4EE3-8841-58A87FAE2068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ArchVTI</vt:lpstr>
      <vt:lpstr>Low-Cost Optical Communications System</vt:lpstr>
      <vt:lpstr>System Architecture and Design</vt:lpstr>
      <vt:lpstr>Software</vt:lpstr>
      <vt:lpstr>Project Timeline</vt:lpstr>
      <vt:lpstr>Project Timeline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</cp:revision>
  <dcterms:created xsi:type="dcterms:W3CDTF">2022-11-15T19:39:57Z</dcterms:created>
  <dcterms:modified xsi:type="dcterms:W3CDTF">2023-03-11T03:11:06Z</dcterms:modified>
</cp:coreProperties>
</file>

<file path=docProps/thumbnail.jpeg>
</file>